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4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/>
    <p:restoredTop sz="94613"/>
  </p:normalViewPr>
  <p:slideViewPr>
    <p:cSldViewPr snapToGrid="0">
      <p:cViewPr varScale="1">
        <p:scale>
          <a:sx n="128" d="100"/>
          <a:sy n="128" d="100"/>
        </p:scale>
        <p:origin x="88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Proxima Nova" panose="02000506030000020004" pitchFamily="2" charset="0"/>
        <a:ea typeface="Proxima Nova" panose="02000506030000020004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7bde43e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7bde43e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7bde43e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47bde43e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 chemicals create different color flames.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7bde43e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47bde43e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7bde43e3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7bde43e3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7bde43e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7bde43e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3d52e4c6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63d52e4c6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7bde43e3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7bde43e3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7bde43e39_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7bde43e39_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Animate so image shows first, then definition on spacebar click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roxima Nova" panose="02000506030000020004" pitchFamily="2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Proxima Nova" panose="02000506030000020004" pitchFamily="2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roxima Nova" panose="02000506030000020004" pitchFamily="2" charset="0"/>
          <a:ea typeface="Proxima Nova" panose="02000506030000020004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roxima Nova" panose="02000506030000020004" pitchFamily="2" charset="0"/>
          <a:ea typeface="Proxima Nova" panose="02000506030000020004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922" t="5422" r="942" b="6112"/>
          <a:stretch/>
        </p:blipFill>
        <p:spPr>
          <a:xfrm>
            <a:off x="0" y="0"/>
            <a:ext cx="912901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92025" y="922550"/>
            <a:ext cx="8145000" cy="216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07376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Navigating the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073763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Island of Aggression: </a:t>
            </a:r>
            <a:endParaRPr sz="4300" b="1" dirty="0">
              <a:solidFill>
                <a:srgbClr val="073763"/>
              </a:solidFill>
              <a:highlight>
                <a:schemeClr val="lt2"/>
              </a:highlight>
              <a:latin typeface="Proxima Nova" panose="02000506030000020004" pitchFamily="2" charset="0"/>
              <a:ea typeface="Aclonica"/>
              <a:cs typeface="Aclonica"/>
              <a:sym typeface="Aclon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C74D28"/>
                </a:solidFill>
                <a:highlight>
                  <a:schemeClr val="lt2"/>
                </a:highlight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The Fires Beneath Aggression</a:t>
            </a:r>
            <a:endParaRPr sz="4300" b="1" dirty="0">
              <a:solidFill>
                <a:srgbClr val="C74D28"/>
              </a:solidFill>
              <a:highlight>
                <a:schemeClr val="lt2"/>
              </a:highlight>
              <a:latin typeface="Proxima Nova" panose="02000506030000020004" pitchFamily="2" charset="0"/>
              <a:ea typeface="Aclonica"/>
              <a:cs typeface="Aclonica"/>
              <a:sym typeface="Aclon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t="-630" r="14099" b="630"/>
          <a:stretch/>
        </p:blipFill>
        <p:spPr>
          <a:xfrm>
            <a:off x="385090" y="649513"/>
            <a:ext cx="6238754" cy="40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6956608" y="1644177"/>
            <a:ext cx="2002197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Think of aggression as being like heat emitted from a fire.</a:t>
            </a:r>
            <a:endParaRPr sz="24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139159" y="1379066"/>
            <a:ext cx="3648503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Aggression is like heat emitted from a fire.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Proxima Nova" panose="02000506030000020004" pitchFamily="2" charset="0"/>
                <a:sym typeface="Fugaz One"/>
              </a:rPr>
              <a:t>T</a:t>
            </a:r>
            <a:r>
              <a:rPr lang="en" sz="2400" b="1" dirty="0">
                <a:solidFill>
                  <a:schemeClr val="dk1"/>
                </a:solidFill>
                <a:latin typeface="Proxima Nova" panose="02000506030000020004" pitchFamily="2" charset="0"/>
              </a:rPr>
              <a:t>hink of the fire as pain and distress.</a:t>
            </a:r>
            <a:r>
              <a:rPr lang="en" sz="24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 </a:t>
            </a:r>
            <a:endParaRPr sz="24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People don’t become aggressive because they feel good.</a:t>
            </a:r>
            <a:endParaRPr sz="24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16629" t="9850" r="15599" b="4185"/>
          <a:stretch/>
        </p:blipFill>
        <p:spPr>
          <a:xfrm>
            <a:off x="763929" y="760312"/>
            <a:ext cx="3808071" cy="3622876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134900" y="1323836"/>
            <a:ext cx="80091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latin typeface="Proxima Nova" panose="02000506030000020004" pitchFamily="2" charset="0"/>
              <a:ea typeface="Aclonica"/>
              <a:cs typeface="Aclonica"/>
              <a:sym typeface="Aclon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latin typeface="Proxima Nova" panose="0200050603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latin typeface="Proxima Nova" panose="02000506030000020004" pitchFamily="2" charset="0"/>
              </a:rPr>
              <a:t>Aggression is a distress response.</a:t>
            </a:r>
            <a:endParaRPr sz="3700" dirty="0">
              <a:latin typeface="Proxima Nova" panose="02000506030000020004" pitchFamily="2" charset="0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134900" y="1516286"/>
            <a:ext cx="7346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chemeClr val="dk1"/>
                </a:solidFill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Key Idea:</a:t>
            </a:r>
            <a:endParaRPr sz="3600" b="1" dirty="0">
              <a:latin typeface="Proxima Nova" panose="0200050603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75" y="412175"/>
            <a:ext cx="7793251" cy="43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5936022" y="2316736"/>
            <a:ext cx="3207978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Anger (aggression) can sometimes feel overpowering.</a:t>
            </a:r>
            <a:endParaRPr sz="24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72" y="759508"/>
            <a:ext cx="5116649" cy="379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624270" y="290731"/>
            <a:ext cx="3741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dk1"/>
                </a:solidFill>
                <a:latin typeface="Proxima Nova" panose="02000506030000020004" pitchFamily="2" charset="0"/>
                <a:ea typeface="Aclonica"/>
                <a:cs typeface="Aclonica"/>
                <a:sym typeface="Aclonica"/>
              </a:rPr>
              <a:t>The Root Cause</a:t>
            </a:r>
            <a:endParaRPr sz="2100" b="1" dirty="0">
              <a:latin typeface="Proxima Nova" panose="020005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22D49-208E-7403-B436-0E415B223C80}"/>
              </a:ext>
            </a:extLst>
          </p:cNvPr>
          <p:cNvSpPr txBox="1"/>
          <p:nvPr/>
        </p:nvSpPr>
        <p:spPr>
          <a:xfrm>
            <a:off x="882569" y="957739"/>
            <a:ext cx="779052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800" dirty="0">
                <a:latin typeface="Proxima Nova" panose="02000506030000020004" pitchFamily="2" charset="0"/>
              </a:rPr>
              <a:t>The root cause of a problem </a:t>
            </a:r>
            <a:r>
              <a:rPr lang="en" sz="2800" dirty="0">
                <a:solidFill>
                  <a:schemeClr val="dk1"/>
                </a:solidFill>
                <a:latin typeface="Proxima Nova" panose="02000506030000020004" pitchFamily="2" charset="0"/>
              </a:rPr>
              <a:t>is the basic reason for</a:t>
            </a:r>
            <a:r>
              <a:rPr lang="en" sz="2800" dirty="0">
                <a:latin typeface="Proxima Nova" panose="02000506030000020004" pitchFamily="2" charset="0"/>
              </a:rPr>
              <a:t> the problem, </a:t>
            </a:r>
            <a:r>
              <a:rPr lang="en-US" sz="2800" dirty="0">
                <a:solidFill>
                  <a:schemeClr val="dk1"/>
                </a:solidFill>
                <a:latin typeface="Proxima Nova" panose="02000506030000020004" pitchFamily="2" charset="0"/>
              </a:rPr>
              <a:t>the underlying cause of the problem</a:t>
            </a:r>
          </a:p>
          <a:p>
            <a:pPr marL="457200" lvl="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Proxima Nova" panose="02000506030000020004" pitchFamily="2" charset="0"/>
              </a:rPr>
              <a:t>For example, you may sneeze, but that doesn’t mean there is something wrong with your nose.</a:t>
            </a:r>
          </a:p>
          <a:p>
            <a:pPr marL="457200" lvl="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Proxima Nova" panose="02000506030000020004" pitchFamily="2" charset="0"/>
              </a:rPr>
              <a:t>The root cause of your sneezing may be allergies, or a cold.</a:t>
            </a:r>
          </a:p>
          <a:p>
            <a:pPr marL="45720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" panose="02000506030000020004" pitchFamily="2" charset="0"/>
              </a:rPr>
              <a:t>Distress is the root cause of aggression.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/>
        </p:nvSpPr>
        <p:spPr>
          <a:xfrm>
            <a:off x="389100" y="4236525"/>
            <a:ext cx="836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Finding the root causes of aggression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can help us to better respond to a conflict.</a:t>
            </a:r>
            <a:endParaRPr sz="20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775" y="506775"/>
            <a:ext cx="6418450" cy="36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12" y="1144412"/>
            <a:ext cx="4824716" cy="31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5750690" y="1345751"/>
            <a:ext cx="2895599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9850" lvl="0" algn="l" rtl="0"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" sz="2800" b="1" dirty="0">
                <a:latin typeface="Proxima Nova" panose="02000506030000020004" pitchFamily="2" charset="0"/>
                <a:ea typeface="Fugaz One"/>
                <a:cs typeface="Fugaz One"/>
                <a:sym typeface="Fugaz One"/>
              </a:rPr>
              <a:t>Empathy is the ability to understand and share the feelings of another person.</a:t>
            </a:r>
            <a:endParaRPr sz="2800" b="1" dirty="0">
              <a:latin typeface="Proxima Nova" panose="02000506030000020004" pitchFamily="2" charset="0"/>
              <a:ea typeface="Fugaz One"/>
              <a:cs typeface="Fugaz One"/>
              <a:sym typeface="Fugaz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179</Words>
  <Application>Microsoft Macintosh PowerPoint</Application>
  <PresentationFormat>On-screen Show (16:9)</PresentationFormat>
  <Paragraphs>22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Proxima Nova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Clough, Sharyn</cp:lastModifiedBy>
  <cp:revision>3</cp:revision>
  <dcterms:modified xsi:type="dcterms:W3CDTF">2023-02-14T08:40:04Z</dcterms:modified>
</cp:coreProperties>
</file>